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sldIdLst>
    <p:sldId id="256" r:id="rId2"/>
    <p:sldId id="282" r:id="rId3"/>
    <p:sldId id="290" r:id="rId4"/>
    <p:sldId id="288" r:id="rId5"/>
    <p:sldId id="292" r:id="rId6"/>
    <p:sldId id="291" r:id="rId7"/>
    <p:sldId id="293" r:id="rId8"/>
    <p:sldId id="294" r:id="rId9"/>
    <p:sldId id="295" r:id="rId10"/>
    <p:sldId id="297" r:id="rId11"/>
    <p:sldId id="298" r:id="rId12"/>
    <p:sldId id="300" r:id="rId13"/>
    <p:sldId id="301" r:id="rId14"/>
    <p:sldId id="302" r:id="rId15"/>
    <p:sldId id="303" r:id="rId16"/>
    <p:sldId id="29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alil-ur- Rahman" initials="KR" lastIdx="3" clrIdx="0">
    <p:extLst>
      <p:ext uri="{19B8F6BF-5375-455C-9EA6-DF929625EA0E}">
        <p15:presenceInfo xmlns="" xmlns:p15="http://schemas.microsoft.com/office/powerpoint/2012/main" userId="2cce44ae5568882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1" autoAdjust="0"/>
    <p:restoredTop sz="94660"/>
  </p:normalViewPr>
  <p:slideViewPr>
    <p:cSldViewPr snapToGrid="0">
      <p:cViewPr>
        <p:scale>
          <a:sx n="60" d="100"/>
          <a:sy n="60" d="100"/>
        </p:scale>
        <p:origin x="-118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cat>
            <c:strRef>
              <c:f>Sheet1!$A$2:$A$5</c:f>
              <c:strCache>
                <c:ptCount val="4"/>
                <c:pt idx="0">
                  <c:v>Banks</c:v>
                </c:pt>
                <c:pt idx="1">
                  <c:v>Leasing</c:v>
                </c:pt>
                <c:pt idx="2">
                  <c:v>Insurance</c:v>
                </c:pt>
                <c:pt idx="3">
                  <c:v>Microcredit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1">
                  <c:v>133</c:v>
                </c:pt>
                <c:pt idx="2">
                  <c:v>30</c:v>
                </c:pt>
                <c:pt idx="3">
                  <c:v>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Banks</c:v>
                </c:pt>
                <c:pt idx="1">
                  <c:v>Leasing</c:v>
                </c:pt>
                <c:pt idx="2">
                  <c:v>Insurance</c:v>
                </c:pt>
                <c:pt idx="3">
                  <c:v>Microcredit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Banks</c:v>
                </c:pt>
                <c:pt idx="1">
                  <c:v>Leasing</c:v>
                </c:pt>
                <c:pt idx="2">
                  <c:v>Insurance</c:v>
                </c:pt>
                <c:pt idx="3">
                  <c:v>Microcredit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2739072"/>
        <c:axId val="172459136"/>
      </c:barChart>
      <c:catAx>
        <c:axId val="132739072"/>
        <c:scaling>
          <c:orientation val="minMax"/>
        </c:scaling>
        <c:delete val="0"/>
        <c:axPos val="b"/>
        <c:majorTickMark val="none"/>
        <c:minorTickMark val="none"/>
        <c:tickLblPos val="nextTo"/>
        <c:crossAx val="172459136"/>
        <c:crosses val="autoZero"/>
        <c:auto val="1"/>
        <c:lblAlgn val="ctr"/>
        <c:lblOffset val="100"/>
        <c:noMultiLvlLbl val="0"/>
      </c:catAx>
      <c:valAx>
        <c:axId val="172459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2739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511C-69F9-4B7F-BE86-7ED4B7747BDC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73BA-1E8C-4149-A36F-6E64F4676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511C-69F9-4B7F-BE86-7ED4B7747BDC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73BA-1E8C-4149-A36F-6E64F4676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511C-69F9-4B7F-BE86-7ED4B7747BDC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73BA-1E8C-4149-A36F-6E64F4676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511C-69F9-4B7F-BE86-7ED4B7747BDC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73BA-1E8C-4149-A36F-6E64F4676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511C-69F9-4B7F-BE86-7ED4B7747BDC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73BA-1E8C-4149-A36F-6E64F4676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511C-69F9-4B7F-BE86-7ED4B7747BDC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73BA-1E8C-4149-A36F-6E64F4676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511C-69F9-4B7F-BE86-7ED4B7747BDC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73BA-1E8C-4149-A36F-6E64F4676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511C-69F9-4B7F-BE86-7ED4B7747BDC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73BA-1E8C-4149-A36F-6E64F4676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511C-69F9-4B7F-BE86-7ED4B7747BDC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73BA-1E8C-4149-A36F-6E64F4676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511C-69F9-4B7F-BE86-7ED4B7747BDC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73BA-1E8C-4149-A36F-6E64F46763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511C-69F9-4B7F-BE86-7ED4B7747BDC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8673BA-1E8C-4149-A36F-6E64F46763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C8673BA-1E8C-4149-A36F-6E64F467635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AB9511C-69F9-4B7F-BE86-7ED4B7747BDC}" type="datetimeFigureOut">
              <a:rPr lang="en-US" smtClean="0"/>
              <a:t>10/14/2019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2423" y="876741"/>
            <a:ext cx="7705440" cy="2634276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Development of Islamic Finance in Uzbekistan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258" y="-168194"/>
            <a:ext cx="2936965" cy="34436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72319" y="3538846"/>
            <a:ext cx="7705440" cy="209587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800" dirty="0" smtClean="0"/>
          </a:p>
          <a:p>
            <a:r>
              <a:rPr lang="en-US" sz="2800" dirty="0" smtClean="0"/>
              <a:t>Zaib-un-Nisa</a:t>
            </a:r>
          </a:p>
          <a:p>
            <a:r>
              <a:rPr lang="en-US" sz="2400" dirty="0" smtClean="0"/>
              <a:t>Representative AlHuda CIBE FZ </a:t>
            </a:r>
            <a:r>
              <a:rPr lang="en-US" sz="2400" dirty="0" smtClean="0"/>
              <a:t>LLE</a:t>
            </a:r>
            <a:endParaRPr lang="en-US" sz="2400" dirty="0"/>
          </a:p>
          <a:p>
            <a:r>
              <a:rPr lang="en-US" sz="2400" dirty="0" smtClean="0"/>
              <a:t>Tashkent - Uzbekistan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643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481" y="510255"/>
            <a:ext cx="942857" cy="1123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8763" y="2546829"/>
            <a:ext cx="4031673" cy="208063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Uses of Funds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HP\Desktop\Islamic FINANCE DEMYSTIFIED-page-04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clrChange>
              <a:clrFrom>
                <a:srgbClr val="DBEFF9"/>
              </a:clrFrom>
              <a:clrTo>
                <a:srgbClr val="DBEF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9" t="7936" r="20563" b="10389"/>
          <a:stretch/>
        </p:blipFill>
        <p:spPr bwMode="auto">
          <a:xfrm>
            <a:off x="4421871" y="762000"/>
            <a:ext cx="6320610" cy="482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481" y="510255"/>
            <a:ext cx="942857" cy="1123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HP\Desktop\IsDBG Presentation, September 11, 2019-page-0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6057" r="4075" b="12269"/>
          <a:stretch/>
        </p:blipFill>
        <p:spPr bwMode="auto">
          <a:xfrm>
            <a:off x="-1" y="189191"/>
            <a:ext cx="10742481" cy="663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51735"/>
            <a:ext cx="10742481" cy="116220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000" b="1" dirty="0" smtClean="0"/>
              <a:t>Survey on the theme “Prospects and issues on the development of Islamic Finance in Uzbekistan”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0046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481" y="510255"/>
            <a:ext cx="942857" cy="1123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51735"/>
            <a:ext cx="10742481" cy="116220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000" b="1" dirty="0" smtClean="0"/>
              <a:t>Survey on the theme “Prospects and issues on the development of Islamic Finance in Uzbekistan”</a:t>
            </a:r>
            <a:endParaRPr lang="en-US" sz="3000" b="1" dirty="0"/>
          </a:p>
        </p:txBody>
      </p:sp>
      <p:pic>
        <p:nvPicPr>
          <p:cNvPr id="2050" name="Picture 2" descr="C:\Users\HP\Desktop\IsDBG Presentation, September 11, 2019-page-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 t="18508" r="4099" b="11837"/>
          <a:stretch/>
        </p:blipFill>
        <p:spPr bwMode="auto">
          <a:xfrm>
            <a:off x="331076" y="1261346"/>
            <a:ext cx="9716185" cy="526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3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481" y="510255"/>
            <a:ext cx="942857" cy="1123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51735"/>
            <a:ext cx="10742481" cy="116220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000" b="1" dirty="0" smtClean="0"/>
              <a:t>Survey on the theme “Prospects and issues on the development of Islamic Finance in Uzbekistan”</a:t>
            </a:r>
            <a:endParaRPr lang="en-US" sz="3000" b="1" dirty="0"/>
          </a:p>
        </p:txBody>
      </p:sp>
      <p:pic>
        <p:nvPicPr>
          <p:cNvPr id="3074" name="Picture 2" descr="C:\Users\HP\Desktop\IsDBG Presentation, September 11, 2019-page-0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t="18083" r="3520" b="12055"/>
          <a:stretch/>
        </p:blipFill>
        <p:spPr bwMode="auto">
          <a:xfrm>
            <a:off x="283780" y="1261346"/>
            <a:ext cx="9889606" cy="528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27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481" y="510255"/>
            <a:ext cx="942857" cy="1123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51735"/>
            <a:ext cx="10742481" cy="116220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000" b="1" dirty="0" smtClean="0"/>
              <a:t>Survey on the theme “Prospects and issues on the development of Islamic Finance in Uzbekistan”</a:t>
            </a:r>
            <a:endParaRPr lang="en-US" sz="3000" b="1" dirty="0"/>
          </a:p>
        </p:txBody>
      </p:sp>
      <p:pic>
        <p:nvPicPr>
          <p:cNvPr id="4098" name="Picture 2" descr="C:\Users\HP\Desktop\IsDBG Presentation, September 11, 2019-page-0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17249" r="5187" b="12053"/>
          <a:stretch/>
        </p:blipFill>
        <p:spPr bwMode="auto">
          <a:xfrm>
            <a:off x="772509" y="1324304"/>
            <a:ext cx="9459311" cy="534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20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79" y="808376"/>
            <a:ext cx="9601197" cy="1020424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Islamic Financial Products which can be offer under existing Legislation in Uzbekistan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481" y="510255"/>
            <a:ext cx="942857" cy="1123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280160" y="2250046"/>
            <a:ext cx="9263715" cy="33864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+mj-lt"/>
              </a:rPr>
              <a:t>Ijarah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+mj-lt"/>
              </a:rPr>
              <a:t>Takaful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err="1" smtClean="0">
                <a:latin typeface="+mj-lt"/>
              </a:rPr>
              <a:t>Istisna</a:t>
            </a:r>
            <a:endParaRPr lang="en-US" sz="2800" dirty="0" smtClean="0"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+mj-lt"/>
              </a:rPr>
              <a:t>Salam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err="1" smtClean="0">
                <a:latin typeface="+mj-lt"/>
              </a:rPr>
              <a:t>Qard</a:t>
            </a:r>
            <a:endParaRPr lang="en-US" sz="2800" dirty="0" smtClean="0"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err="1" smtClean="0">
                <a:latin typeface="+mj-lt"/>
              </a:rPr>
              <a:t>Murabah</a:t>
            </a:r>
            <a:endParaRPr lang="en-US" sz="2800" dirty="0" smtClean="0">
              <a:latin typeface="+mj-lt"/>
            </a:endParaRPr>
          </a:p>
          <a:p>
            <a:pPr>
              <a:buFont typeface="Wingdings" pitchFamily="2" charset="2"/>
              <a:buChar char="ü"/>
            </a:pPr>
            <a:endParaRPr lang="en-US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86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481" y="510255"/>
            <a:ext cx="942857" cy="1123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330634" y="2485573"/>
            <a:ext cx="5120640" cy="169849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5400" dirty="0" smtClean="0">
                <a:latin typeface="+mj-lt"/>
              </a:rPr>
              <a:t>Thank You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26" y="704025"/>
            <a:ext cx="9447081" cy="1435038"/>
          </a:xfrm>
        </p:spPr>
        <p:txBody>
          <a:bodyPr>
            <a:normAutofit/>
          </a:bodyPr>
          <a:lstStyle/>
          <a:p>
            <a:pPr algn="l"/>
            <a:r>
              <a:rPr lang="en-US" b="1" u="sng" dirty="0" smtClean="0"/>
              <a:t>Global Overview of Islamic Finance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38" y="2034419"/>
            <a:ext cx="10172465" cy="3598208"/>
          </a:xfrm>
        </p:spPr>
        <p:txBody>
          <a:bodyPr>
            <a:noAutofit/>
          </a:bodyPr>
          <a:lstStyle/>
          <a:p>
            <a:pPr indent="-342900">
              <a:buFont typeface="Wingdings" pitchFamily="2" charset="2"/>
              <a:buChar char="Ø"/>
            </a:pPr>
            <a:r>
              <a:rPr lang="en-US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Islamic finance </a:t>
            </a:r>
            <a:r>
              <a:rPr lang="en-US" sz="24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has </a:t>
            </a:r>
            <a:r>
              <a:rPr lang="en-US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evolved in the aftermath of financial crisis to provide </a:t>
            </a:r>
            <a:r>
              <a:rPr lang="en-US" sz="24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alternative means </a:t>
            </a:r>
            <a:r>
              <a:rPr lang="en-US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of financial </a:t>
            </a:r>
            <a:r>
              <a:rPr lang="en-US" sz="24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intermediation</a:t>
            </a:r>
          </a:p>
          <a:p>
            <a:pPr indent="-342900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According </a:t>
            </a:r>
            <a:r>
              <a:rPr lang="en-US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 World Competitiveness Reports &amp; </a:t>
            </a:r>
            <a:r>
              <a:rPr lang="en-US" sz="24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Researchers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Islamic Finance grew at an annual rate of 17% between 2009 to 2017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Total Islamic Finance Assets- US$ 2.4 </a:t>
            </a:r>
            <a:r>
              <a:rPr lang="en-US" sz="24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Trillion</a:t>
            </a:r>
            <a:endParaRPr lang="en-US" sz="2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Expected to grow at an average of 19% a year to 2023</a:t>
            </a:r>
            <a:endParaRPr lang="en-US" sz="2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Notable Investment in Islamic FinTech 2015-2018 is US$ 12.6 </a:t>
            </a:r>
            <a:r>
              <a:rPr lang="en-US" sz="24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Mn</a:t>
            </a:r>
            <a:endParaRPr lang="en-US" sz="2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Islamic </a:t>
            </a:r>
            <a:r>
              <a:rPr lang="en-US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Finance now becoming Emerging not only in Muslim Countries rather non-Muslim </a:t>
            </a:r>
            <a:r>
              <a:rPr lang="en-US" sz="24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Countries as financial system not as religious tool</a:t>
            </a:r>
            <a:endParaRPr lang="en-US" sz="2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481" y="510255"/>
            <a:ext cx="942857" cy="1123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82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456" y="1550938"/>
            <a:ext cx="6958012" cy="4952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481" y="510255"/>
            <a:ext cx="942857" cy="1123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76003" y="354641"/>
            <a:ext cx="9447081" cy="1435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/>
              <a:t>Islamic Finance Products Distribution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681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79" y="808376"/>
            <a:ext cx="9601197" cy="825689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Financial Market of Uzbekistan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380" y="1634064"/>
            <a:ext cx="6001898" cy="4161094"/>
          </a:xfrm>
        </p:spPr>
        <p:txBody>
          <a:bodyPr>
            <a:normAutofit/>
          </a:bodyPr>
          <a:lstStyle/>
          <a:p>
            <a:endParaRPr lang="en-US" sz="2400" dirty="0" smtClean="0">
              <a:latin typeface="+mj-lt"/>
            </a:endParaRPr>
          </a:p>
          <a:p>
            <a:r>
              <a:rPr lang="en-US" sz="2400" dirty="0">
                <a:latin typeface="+mj-lt"/>
              </a:rPr>
              <a:t>Banks - 29 Banks in </a:t>
            </a:r>
            <a:r>
              <a:rPr lang="en-US" sz="2400" dirty="0" smtClean="0">
                <a:latin typeface="+mj-lt"/>
              </a:rPr>
              <a:t>Uzbekistan</a:t>
            </a:r>
          </a:p>
          <a:p>
            <a:r>
              <a:rPr lang="en-US" sz="2400" dirty="0">
                <a:latin typeface="+mj-lt"/>
              </a:rPr>
              <a:t>Leasing Companies - 133 Lessors in Leasing </a:t>
            </a:r>
            <a:r>
              <a:rPr lang="en-US" sz="2400" dirty="0" smtClean="0">
                <a:latin typeface="+mj-lt"/>
              </a:rPr>
              <a:t>market</a:t>
            </a:r>
          </a:p>
          <a:p>
            <a:r>
              <a:rPr lang="en-US" sz="2400" dirty="0" smtClean="0">
                <a:latin typeface="+mj-lt"/>
              </a:rPr>
              <a:t>Insurance </a:t>
            </a:r>
            <a:r>
              <a:rPr lang="en-US" sz="2400" dirty="0">
                <a:latin typeface="+mj-lt"/>
              </a:rPr>
              <a:t>Companies - 30 Insurance companies in </a:t>
            </a:r>
            <a:r>
              <a:rPr lang="en-US" sz="2400" dirty="0" smtClean="0">
                <a:latin typeface="+mj-lt"/>
              </a:rPr>
              <a:t>Uzbekistan</a:t>
            </a:r>
          </a:p>
          <a:p>
            <a:r>
              <a:rPr lang="en-US" sz="2400" dirty="0" smtClean="0">
                <a:latin typeface="+mj-lt"/>
              </a:rPr>
              <a:t>Microfinance Companies – 51 </a:t>
            </a:r>
          </a:p>
          <a:p>
            <a:r>
              <a:rPr lang="en-US" sz="2400" dirty="0" smtClean="0">
                <a:latin typeface="+mj-lt"/>
              </a:rPr>
              <a:t>Others</a:t>
            </a:r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481" y="510255"/>
            <a:ext cx="942857" cy="1123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08865917"/>
              </p:ext>
            </p:extLst>
          </p:nvPr>
        </p:nvGraphicFramePr>
        <p:xfrm>
          <a:off x="6410075" y="2483893"/>
          <a:ext cx="4332406" cy="3818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038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79" y="808376"/>
            <a:ext cx="9601197" cy="825689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Why Islamic Banking &amp; Finance in Uzbekistan?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380" y="1634064"/>
            <a:ext cx="9601196" cy="4161094"/>
          </a:xfrm>
        </p:spPr>
        <p:txBody>
          <a:bodyPr>
            <a:normAutofit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Emerging trend in Central Asia and worldwide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93.3% of Muslim Population in </a:t>
            </a:r>
            <a:r>
              <a:rPr lang="en-US" sz="2400" dirty="0" smtClean="0">
                <a:latin typeface="+mj-lt"/>
              </a:rPr>
              <a:t>Uzbekistan. Islamic Finance can be an </a:t>
            </a:r>
            <a:r>
              <a:rPr lang="en-US" sz="2400" dirty="0">
                <a:latin typeface="+mj-lt"/>
              </a:rPr>
              <a:t>Increment in Financial Inclusion </a:t>
            </a:r>
            <a:r>
              <a:rPr lang="en-US" sz="2400" dirty="0" smtClean="0">
                <a:latin typeface="+mj-lt"/>
              </a:rPr>
              <a:t>by attracting capital </a:t>
            </a:r>
            <a:r>
              <a:rPr lang="en-US" sz="2400" dirty="0">
                <a:latin typeface="+mj-lt"/>
              </a:rPr>
              <a:t>of population</a:t>
            </a:r>
            <a:endParaRPr lang="en-US" sz="2400" dirty="0" smtClean="0"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Increase GPD </a:t>
            </a:r>
            <a:r>
              <a:rPr lang="en-US" sz="2400" dirty="0">
                <a:latin typeface="+mj-lt"/>
              </a:rPr>
              <a:t>Growth </a:t>
            </a:r>
            <a:r>
              <a:rPr lang="en-US" sz="2400" dirty="0" smtClean="0">
                <a:latin typeface="+mj-lt"/>
              </a:rPr>
              <a:t>and improve the Investment Climate by attracting Foreign </a:t>
            </a:r>
            <a:r>
              <a:rPr lang="en-US" sz="2400" dirty="0">
                <a:latin typeface="+mj-lt"/>
              </a:rPr>
              <a:t>Direct Investment in Uzbekistan</a:t>
            </a:r>
            <a:endParaRPr lang="en-US" sz="2400" dirty="0" smtClean="0"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More stable than of its counter part- conventional banking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Transparent Financial System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Alternative financing products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Promotional </a:t>
            </a:r>
            <a:r>
              <a:rPr lang="en-US" sz="2400" dirty="0">
                <a:latin typeface="+mj-lt"/>
              </a:rPr>
              <a:t>of Financial Justice</a:t>
            </a:r>
          </a:p>
          <a:p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481" y="510255"/>
            <a:ext cx="942857" cy="1123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396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29" y="659315"/>
            <a:ext cx="9601197" cy="82568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Current Development of Islamic Finance in Uzbekistan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916" y="1783589"/>
            <a:ext cx="2466057" cy="614150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n-US" sz="1800" dirty="0">
                <a:latin typeface="+mj-lt"/>
              </a:rPr>
              <a:t>Books published in </a:t>
            </a:r>
            <a:r>
              <a:rPr lang="en-US" sz="1800" dirty="0" smtClean="0">
                <a:latin typeface="+mj-lt"/>
              </a:rPr>
              <a:t>Uzbek language</a:t>
            </a:r>
          </a:p>
          <a:p>
            <a:pPr algn="ctr"/>
            <a:endParaRPr lang="en-US" sz="1800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481" y="510255"/>
            <a:ext cx="942857" cy="1123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268" y="2493275"/>
            <a:ext cx="1135705" cy="171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16" y="4730939"/>
            <a:ext cx="1164096" cy="171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50" y="4212347"/>
            <a:ext cx="12382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933" y="2724515"/>
            <a:ext cx="22574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895" y="4423674"/>
            <a:ext cx="2972410" cy="97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16" y="2493275"/>
            <a:ext cx="1193874" cy="171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861618" y="1758569"/>
            <a:ext cx="2466057" cy="61614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600" dirty="0">
                <a:latin typeface="+mj-lt"/>
              </a:rPr>
              <a:t>Companies providing </a:t>
            </a:r>
            <a:r>
              <a:rPr lang="en-US" sz="1600" dirty="0" smtClean="0">
                <a:latin typeface="+mj-lt"/>
              </a:rPr>
              <a:t>Islamic financial services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500" y="4438519"/>
            <a:ext cx="20383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98" y="5628133"/>
            <a:ext cx="9334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072" y="2779279"/>
            <a:ext cx="2858779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5671072" y="1758568"/>
            <a:ext cx="2466057" cy="87545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600" dirty="0">
                <a:latin typeface="+mj-lt"/>
              </a:rPr>
              <a:t>Companies </a:t>
            </a:r>
            <a:r>
              <a:rPr lang="en-US" sz="1600" dirty="0" smtClean="0">
                <a:latin typeface="+mj-lt"/>
              </a:rPr>
              <a:t>providing Investment as per Sharia rules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493" y="2843579"/>
            <a:ext cx="1594940" cy="159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06" y="5469732"/>
            <a:ext cx="1233038" cy="122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8372934" y="1731554"/>
            <a:ext cx="2466057" cy="87545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600" dirty="0" smtClean="0">
                <a:latin typeface="+mj-lt"/>
              </a:rPr>
              <a:t>Educational Institutes start providing Islamic Finance study</a:t>
            </a: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493" y="5400118"/>
            <a:ext cx="2240176" cy="126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 descr="C:\Users\HP\Desktop\desktop\images\AlHuda Logo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968" y="5682682"/>
            <a:ext cx="1062146" cy="106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42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38" y="387425"/>
            <a:ext cx="9601197" cy="82568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Current Development of Islamic Finance in Uzbekistan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481" y="510255"/>
            <a:ext cx="942857" cy="1123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HP\Desktop\IsDBG Presentation, September 11, 2019-page-0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t="16989" r="2125" b="12201"/>
          <a:stretch/>
        </p:blipFill>
        <p:spPr bwMode="auto">
          <a:xfrm>
            <a:off x="628649" y="1337480"/>
            <a:ext cx="9880409" cy="524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7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79" y="808376"/>
            <a:ext cx="9601197" cy="1020424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How to start Islamic Finance in Uzbekistan Financial Market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401" y="1854261"/>
            <a:ext cx="5019260" cy="1791524"/>
          </a:xfrm>
        </p:spPr>
        <p:txBody>
          <a:bodyPr>
            <a:normAutofit/>
          </a:bodyPr>
          <a:lstStyle/>
          <a:p>
            <a:endParaRPr lang="en-US" sz="2400" dirty="0" smtClean="0">
              <a:latin typeface="+mj-lt"/>
            </a:endParaRPr>
          </a:p>
          <a:p>
            <a:r>
              <a:rPr lang="en-US" sz="2400" dirty="0">
                <a:latin typeface="+mj-lt"/>
              </a:rPr>
              <a:t>Banks - 29 Banks in </a:t>
            </a:r>
            <a:r>
              <a:rPr lang="en-US" sz="2400" dirty="0" smtClean="0">
                <a:latin typeface="+mj-lt"/>
              </a:rPr>
              <a:t>Uzbekistan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481" y="510255"/>
            <a:ext cx="942857" cy="1123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250675" y="1213254"/>
            <a:ext cx="4790363" cy="2812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>
              <a:latin typeface="+mj-lt"/>
            </a:endParaRPr>
          </a:p>
          <a:p>
            <a:r>
              <a:rPr lang="en-US" sz="2400" dirty="0">
                <a:latin typeface="+mj-lt"/>
              </a:rPr>
              <a:t>Stand alone/full fledge only </a:t>
            </a:r>
            <a:r>
              <a:rPr lang="en-US" sz="2400" dirty="0" smtClean="0">
                <a:latin typeface="+mj-lt"/>
              </a:rPr>
              <a:t>Qatar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Subsidiary Malaysia, </a:t>
            </a:r>
            <a:r>
              <a:rPr lang="en-US" sz="2400" dirty="0" smtClean="0">
                <a:latin typeface="+mj-lt"/>
              </a:rPr>
              <a:t>Indonesia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Window UAE, Singapore, Saudi Arabia</a:t>
            </a:r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6018661" y="1555840"/>
            <a:ext cx="491319" cy="219729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06393" y="3802516"/>
            <a:ext cx="5019260" cy="1105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j-lt"/>
              </a:rPr>
              <a:t>133 </a:t>
            </a:r>
            <a:r>
              <a:rPr lang="en-US" sz="2400" dirty="0">
                <a:latin typeface="+mj-lt"/>
              </a:rPr>
              <a:t>Lessors in Leasing market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988459" y="4062035"/>
            <a:ext cx="85753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7227626" y="3786267"/>
            <a:ext cx="2263253" cy="704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2400" dirty="0" smtClean="0">
                <a:latin typeface="+mj-lt"/>
              </a:rPr>
              <a:t>Ijarah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31415" y="4480125"/>
            <a:ext cx="5019260" cy="1105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j-lt"/>
              </a:rPr>
              <a:t>30 Insurance companies in Uzbekistan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988458" y="4739644"/>
            <a:ext cx="85753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7120717" y="4463876"/>
            <a:ext cx="2263253" cy="704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2400" dirty="0" smtClean="0">
                <a:latin typeface="+mj-lt"/>
              </a:rPr>
              <a:t>Takaful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206393" y="5343091"/>
            <a:ext cx="5019260" cy="757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j-lt"/>
              </a:rPr>
              <a:t>Microfinance Companies – 51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881550" y="5596949"/>
            <a:ext cx="85753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>
          <a:xfrm>
            <a:off x="6956944" y="5321181"/>
            <a:ext cx="3920321" cy="7049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2400" dirty="0" smtClean="0">
                <a:latin typeface="+mj-lt"/>
              </a:rPr>
              <a:t>Islamic Micro financing , </a:t>
            </a:r>
            <a:r>
              <a:rPr lang="en-US" sz="2400" dirty="0" err="1" smtClean="0">
                <a:latin typeface="+mj-lt"/>
              </a:rPr>
              <a:t>Qard</a:t>
            </a:r>
            <a:endParaRPr lang="en-US" sz="2400" dirty="0" smtClean="0">
              <a:latin typeface="+mj-lt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219410" y="5793761"/>
            <a:ext cx="5019260" cy="757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j-lt"/>
              </a:rPr>
              <a:t>Capital Market</a:t>
            </a:r>
            <a:endParaRPr lang="en-US" sz="2400" dirty="0">
              <a:latin typeface="+mj-l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894567" y="6047619"/>
            <a:ext cx="85753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6969961" y="5771851"/>
            <a:ext cx="3920321" cy="704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2400" dirty="0" smtClean="0">
                <a:latin typeface="+mj-lt"/>
              </a:rPr>
              <a:t>Sukuk (Islamic Bond)</a:t>
            </a:r>
          </a:p>
        </p:txBody>
      </p:sp>
    </p:spTree>
    <p:extLst>
      <p:ext uri="{BB962C8B-B14F-4D97-AF65-F5344CB8AC3E}">
        <p14:creationId xmlns:p14="http://schemas.microsoft.com/office/powerpoint/2010/main" val="37476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481" y="510255"/>
            <a:ext cx="942857" cy="1123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8763" y="2546829"/>
            <a:ext cx="4031673" cy="208063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Sources of Funds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HP\Desktop\Islamic FINANCE DEMYSTIFIED-page-038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BEFF9"/>
              </a:clrFrom>
              <a:clrTo>
                <a:srgbClr val="DBEF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8" t="7440" r="23182" b="12525"/>
          <a:stretch/>
        </p:blipFill>
        <p:spPr bwMode="auto">
          <a:xfrm>
            <a:off x="4779818" y="842765"/>
            <a:ext cx="6096000" cy="548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7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1696</TotalTime>
  <Words>408</Words>
  <Application>Microsoft Office PowerPoint</Application>
  <PresentationFormat>Custom</PresentationFormat>
  <Paragraphs>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Adjacency</vt:lpstr>
      <vt:lpstr>Development of Islamic Finance in Uzbekistan</vt:lpstr>
      <vt:lpstr>Global Overview of Islamic Finance</vt:lpstr>
      <vt:lpstr>PowerPoint Presentation</vt:lpstr>
      <vt:lpstr>Financial Market of Uzbekistan</vt:lpstr>
      <vt:lpstr>Why Islamic Banking &amp; Finance in Uzbekistan?</vt:lpstr>
      <vt:lpstr>Current Development of Islamic Finance in Uzbekistan</vt:lpstr>
      <vt:lpstr>Current Development of Islamic Finance in Uzbekistan</vt:lpstr>
      <vt:lpstr>How to start Islamic Finance in Uzbekistan Financial Market</vt:lpstr>
      <vt:lpstr>Sources of Funds</vt:lpstr>
      <vt:lpstr>Uses of Funds</vt:lpstr>
      <vt:lpstr>Survey on the theme “Prospects and issues on the development of Islamic Finance in Uzbekistan”</vt:lpstr>
      <vt:lpstr>Survey on the theme “Prospects and issues on the development of Islamic Finance in Uzbekistan”</vt:lpstr>
      <vt:lpstr>Survey on the theme “Prospects and issues on the development of Islamic Finance in Uzbekistan”</vt:lpstr>
      <vt:lpstr>Survey on the theme “Prospects and issues on the development of Islamic Finance in Uzbekistan”</vt:lpstr>
      <vt:lpstr>Islamic Financial Products which can be offer under existing Legislation in Uzbekistan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Shari’ah Compliance in Takaful</dc:title>
  <dc:creator>Khalil-ur- Rahman</dc:creator>
  <cp:lastModifiedBy>HP</cp:lastModifiedBy>
  <cp:revision>114</cp:revision>
  <dcterms:created xsi:type="dcterms:W3CDTF">2017-08-05T10:27:38Z</dcterms:created>
  <dcterms:modified xsi:type="dcterms:W3CDTF">2019-10-14T03:23:53Z</dcterms:modified>
</cp:coreProperties>
</file>